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6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351B-9A06-4D6F-BBAC-D121F032F0D6}" type="datetimeFigureOut">
              <a:rPr lang="hr-HR" smtClean="0"/>
              <a:t>1.2.2016.</a:t>
            </a:fld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EE8B62-07FE-4112-B88E-1306BFFF0BC7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351B-9A06-4D6F-BBAC-D121F032F0D6}" type="datetimeFigureOut">
              <a:rPr lang="hr-HR" smtClean="0"/>
              <a:t>1.2.2016.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B62-07FE-4112-B88E-1306BFFF0BC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351B-9A06-4D6F-BBAC-D121F032F0D6}" type="datetimeFigureOut">
              <a:rPr lang="hr-HR" smtClean="0"/>
              <a:t>1.2.2016.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B62-07FE-4112-B88E-1306BFFF0BC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18351B-9A06-4D6F-BBAC-D121F032F0D6}" type="datetimeFigureOut">
              <a:rPr lang="hr-HR" smtClean="0"/>
              <a:t>1.2.2016.</a:t>
            </a:fld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BEE8B62-07FE-4112-B88E-1306BFFF0BC7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Rezervirano mjesto podnožj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351B-9A06-4D6F-BBAC-D121F032F0D6}" type="datetimeFigureOut">
              <a:rPr lang="hr-HR" smtClean="0"/>
              <a:t>1.2.2016.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B62-07FE-4112-B88E-1306BFFF0BC7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7" name="Ravni poveznik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351B-9A06-4D6F-BBAC-D121F032F0D6}" type="datetimeFigureOut">
              <a:rPr lang="hr-HR" smtClean="0"/>
              <a:t>1.2.2016.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B62-07FE-4112-B88E-1306BFFF0BC7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B62-07FE-4112-B88E-1306BFFF0BC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351B-9A06-4D6F-BBAC-D121F032F0D6}" type="datetimeFigureOut">
              <a:rPr lang="hr-HR" smtClean="0"/>
              <a:t>1.2.2016.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2" name="Rezervirano mjesto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4" name="Rezervirano mjesto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10" name="Ravni poveznik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351B-9A06-4D6F-BBAC-D121F032F0D6}" type="datetimeFigureOut">
              <a:rPr lang="hr-HR" smtClean="0"/>
              <a:t>1.2.2016.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B62-07FE-4112-B88E-1306BFFF0BC7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351B-9A06-4D6F-BBAC-D121F032F0D6}" type="datetimeFigureOut">
              <a:rPr lang="hr-HR" smtClean="0"/>
              <a:t>1.2.2016.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B62-07FE-4112-B88E-1306BFFF0BC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zervirano mjesto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18351B-9A06-4D6F-BBAC-D121F032F0D6}" type="datetimeFigureOut">
              <a:rPr lang="hr-HR" smtClean="0"/>
              <a:t>1.2.2016.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E8B62-07FE-4112-B88E-1306BFFF0BC7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8351B-9A06-4D6F-BBAC-D121F032F0D6}" type="datetimeFigureOut">
              <a:rPr lang="hr-HR" smtClean="0"/>
              <a:t>1.2.2016.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EE8B62-07FE-4112-B88E-1306BFFF0BC7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18351B-9A06-4D6F-BBAC-D121F032F0D6}" type="datetimeFigureOut">
              <a:rPr lang="hr-HR" smtClean="0"/>
              <a:t>1.2.2016.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BEE8B62-07FE-4112-B88E-1306BFFF0BC7}" type="slidenum">
              <a:rPr lang="hr-HR" smtClean="0"/>
              <a:t>‹#›</a:t>
            </a:fld>
            <a:endParaRPr lang="hr-HR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hr.wikipedia.org/wiki/Datoteka:Sandro_Botticelli_-_La_nascita_di_Venere_-_Google_Art_Project_-_edited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hr.wikipedia.org/wiki/Datoteka:Gavin_Hamilton_001.jpg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LJUBAV, POŽUDA, LJEPOTA, SPOLNOST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AFRODITA/VENERA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PORIJEKLO IMENA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tradicionalna etimologija Afroditina imena  povezuje ga s grčkom riječi </a:t>
            </a:r>
            <a:r>
              <a:rPr lang="hr-HR" i="1" dirty="0" err="1" smtClean="0">
                <a:solidFill>
                  <a:schemeClr val="bg1"/>
                </a:solidFill>
              </a:rPr>
              <a:t>aphros</a:t>
            </a:r>
            <a:r>
              <a:rPr lang="hr-HR" dirty="0" smtClean="0">
                <a:solidFill>
                  <a:schemeClr val="bg1"/>
                </a:solidFill>
              </a:rPr>
              <a:t> = "pjena”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Afrodita je  "rođena u morskoj pjeni“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životinja – slavuj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biljka - ruža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5" name="Rezervirano mjesto sadržaja 4" descr="http://upload.wikimedia.org/wikipedia/commons/thumb/0/0b/Sandro_Botticelli_-_La_nascita_di_Venere_-_Google_Art_Project_-_edited.jpg/210px-Sandro_Botticelli_-_La_nascita_di_Venere_-_Google_Art_Project_-_edited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16832"/>
            <a:ext cx="367240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njezino je porijeklo nejasno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prema Homeru - ona je kći Zeusa i božice kiše Dione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prema </a:t>
            </a:r>
            <a:r>
              <a:rPr lang="hr-HR" dirty="0" err="1" smtClean="0">
                <a:solidFill>
                  <a:schemeClr val="bg1"/>
                </a:solidFill>
              </a:rPr>
              <a:t>Heziodu</a:t>
            </a:r>
            <a:r>
              <a:rPr lang="hr-HR" dirty="0" smtClean="0">
                <a:solidFill>
                  <a:schemeClr val="bg1"/>
                </a:solidFill>
              </a:rPr>
              <a:t> u </a:t>
            </a:r>
            <a:r>
              <a:rPr lang="hr-HR" i="1" dirty="0" err="1" smtClean="0">
                <a:solidFill>
                  <a:schemeClr val="bg1"/>
                </a:solidFill>
              </a:rPr>
              <a:t>Teogoniji</a:t>
            </a:r>
            <a:r>
              <a:rPr lang="hr-HR" i="1" dirty="0" smtClean="0">
                <a:solidFill>
                  <a:schemeClr val="bg1"/>
                </a:solidFill>
              </a:rPr>
              <a:t> </a:t>
            </a:r>
            <a:r>
              <a:rPr lang="hr-HR" dirty="0" smtClean="0">
                <a:solidFill>
                  <a:schemeClr val="bg1"/>
                </a:solidFill>
              </a:rPr>
              <a:t>rodila se iz morske pjene, koju je oplodio bog neba Uran, nakon što mu je njegov sin </a:t>
            </a:r>
            <a:r>
              <a:rPr lang="hr-HR" dirty="0" err="1" smtClean="0">
                <a:solidFill>
                  <a:schemeClr val="bg1"/>
                </a:solidFill>
              </a:rPr>
              <a:t>Kron</a:t>
            </a:r>
            <a:r>
              <a:rPr lang="hr-HR" dirty="0" smtClean="0">
                <a:solidFill>
                  <a:schemeClr val="bg1"/>
                </a:solidFill>
              </a:rPr>
              <a:t> odsjekao genitalije srpom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zatim je izašla iz mora na otok Cipar</a:t>
            </a:r>
          </a:p>
          <a:p>
            <a:endParaRPr lang="hr-HR" dirty="0" smtClean="0">
              <a:solidFill>
                <a:schemeClr val="bg1"/>
              </a:solidFill>
            </a:endParaRPr>
          </a:p>
          <a:p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ROĐENJE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1882552" cy="828328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VLAST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746148" cy="5259288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zahvaljujući svojoj ljepoti i čarolijama kojima je vladala, postala je jedna od najmoćnijih božica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ni bogovi niti ljudi nisu joj mogli odoljeti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pomoćnici i pomoćnice: </a:t>
            </a:r>
          </a:p>
          <a:p>
            <a:r>
              <a:rPr lang="hr-HR" b="1" dirty="0" err="1" smtClean="0">
                <a:solidFill>
                  <a:schemeClr val="bg1"/>
                </a:solidFill>
              </a:rPr>
              <a:t>Harite</a:t>
            </a:r>
            <a:r>
              <a:rPr lang="hr-HR" dirty="0" smtClean="0">
                <a:solidFill>
                  <a:schemeClr val="bg1"/>
                </a:solidFill>
              </a:rPr>
              <a:t> (boginje ljupkosti i ljepote)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Hore </a:t>
            </a:r>
            <a:r>
              <a:rPr lang="hr-HR" dirty="0" smtClean="0">
                <a:solidFill>
                  <a:schemeClr val="bg1"/>
                </a:solidFill>
              </a:rPr>
              <a:t>(boginje godišnjih doba)</a:t>
            </a:r>
          </a:p>
          <a:p>
            <a:r>
              <a:rPr lang="hr-HR" b="1" dirty="0" err="1" smtClean="0">
                <a:solidFill>
                  <a:schemeClr val="bg1"/>
                </a:solidFill>
              </a:rPr>
              <a:t>Peita</a:t>
            </a:r>
            <a:r>
              <a:rPr lang="hr-HR" b="1" dirty="0" smtClean="0">
                <a:solidFill>
                  <a:schemeClr val="bg1"/>
                </a:solidFill>
              </a:rPr>
              <a:t> </a:t>
            </a:r>
            <a:r>
              <a:rPr lang="hr-HR" dirty="0" smtClean="0">
                <a:solidFill>
                  <a:schemeClr val="bg1"/>
                </a:solidFill>
              </a:rPr>
              <a:t>(boginja udvaranja i ljubavnog nagovora), 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Himen</a:t>
            </a:r>
            <a:r>
              <a:rPr lang="hr-HR" dirty="0" smtClean="0">
                <a:solidFill>
                  <a:schemeClr val="bg1"/>
                </a:solidFill>
              </a:rPr>
              <a:t> (bog ženidbe) i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Eros </a:t>
            </a:r>
            <a:r>
              <a:rPr lang="hr-HR" dirty="0" smtClean="0">
                <a:solidFill>
                  <a:schemeClr val="bg1"/>
                </a:solidFill>
              </a:rPr>
              <a:t>(mladi bog ljubavi čijim ljubavnim strelicama nitko nije mogao umaknuti)</a:t>
            </a:r>
          </a:p>
          <a:p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Barbara i Franz\Desktop\387px-Venus_Arl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124744"/>
            <a:ext cx="3401099" cy="525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budući da ljubav u životima bogova i ljudi ima jako važnu ulogu, Afrodita je bila vrlo cijenjena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onaj tko joj je iskazivao počasti i prinosio žrtve, mogao je biti siguran u njenu naklonost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katkad je činila čuda kakva može učiniti samo ljubav: ciparskom kiparu </a:t>
            </a:r>
            <a:r>
              <a:rPr lang="hr-HR" b="1" dirty="0" err="1" smtClean="0">
                <a:solidFill>
                  <a:schemeClr val="bg1"/>
                </a:solidFill>
              </a:rPr>
              <a:t>Pigmalionu</a:t>
            </a:r>
            <a:r>
              <a:rPr lang="hr-HR" dirty="0" smtClean="0">
                <a:solidFill>
                  <a:schemeClr val="bg1"/>
                </a:solidFill>
              </a:rPr>
              <a:t> oživjela je mramorni kip u koji se on zaljubio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bojažljivog mladića </a:t>
            </a:r>
            <a:r>
              <a:rPr lang="hr-HR" b="1" dirty="0" smtClean="0">
                <a:solidFill>
                  <a:schemeClr val="bg1"/>
                </a:solidFill>
              </a:rPr>
              <a:t>Narcisa</a:t>
            </a:r>
            <a:r>
              <a:rPr lang="hr-HR" dirty="0" smtClean="0">
                <a:solidFill>
                  <a:schemeClr val="bg1"/>
                </a:solidFill>
              </a:rPr>
              <a:t>, koji je prema kleveti ljubomornih nimfi prezreo njene darove, dovela je do toga da se zaljubio u samog sebe i na kraju počinio samoubojstvo </a:t>
            </a:r>
          </a:p>
          <a:p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LJUBAVI BOŽICE LJUBAVI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467544" y="476672"/>
            <a:ext cx="81369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>
                <a:solidFill>
                  <a:schemeClr val="bg1"/>
                </a:solidFill>
              </a:rPr>
              <a:t>sama nije imala sreće u ljubavi: nije znala zadržati nijednog svog ljubavnika, ni brak joj nije bio sretan- Zeus joj je za muža odredio najneuglednijeg, hromog i vječito oznojenog božanskog kovača </a:t>
            </a:r>
            <a:r>
              <a:rPr lang="hr-HR" sz="2800" b="1" dirty="0" err="1">
                <a:solidFill>
                  <a:schemeClr val="bg1"/>
                </a:solidFill>
              </a:rPr>
              <a:t>Hefesta</a:t>
            </a:r>
            <a:endParaRPr lang="hr-HR" sz="28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>
                <a:solidFill>
                  <a:schemeClr val="bg1"/>
                </a:solidFill>
              </a:rPr>
              <a:t>tražila je utjehu kod boga rata </a:t>
            </a:r>
            <a:r>
              <a:rPr lang="hr-HR" sz="2800" b="1" dirty="0" err="1">
                <a:solidFill>
                  <a:schemeClr val="bg1"/>
                </a:solidFill>
              </a:rPr>
              <a:t>Aresa</a:t>
            </a:r>
            <a:r>
              <a:rPr lang="hr-HR" sz="2800" dirty="0">
                <a:solidFill>
                  <a:schemeClr val="bg1"/>
                </a:solidFill>
              </a:rPr>
              <a:t>, s kojim je imala petero djece (</a:t>
            </a:r>
            <a:r>
              <a:rPr lang="hr-HR" sz="2800" b="1" dirty="0">
                <a:solidFill>
                  <a:schemeClr val="bg1"/>
                </a:solidFill>
              </a:rPr>
              <a:t>Erosa, </a:t>
            </a:r>
            <a:r>
              <a:rPr lang="hr-HR" sz="2800" b="1" dirty="0" err="1">
                <a:solidFill>
                  <a:schemeClr val="bg1"/>
                </a:solidFill>
              </a:rPr>
              <a:t>Anterosa</a:t>
            </a:r>
            <a:r>
              <a:rPr lang="hr-HR" sz="2800" b="1" dirty="0">
                <a:solidFill>
                  <a:schemeClr val="bg1"/>
                </a:solidFill>
              </a:rPr>
              <a:t>, Dima, </a:t>
            </a:r>
            <a:r>
              <a:rPr lang="hr-HR" sz="2800" b="1" dirty="0" err="1">
                <a:solidFill>
                  <a:schemeClr val="bg1"/>
                </a:solidFill>
              </a:rPr>
              <a:t>Foba</a:t>
            </a:r>
            <a:r>
              <a:rPr lang="hr-HR" sz="2800" b="1" dirty="0">
                <a:solidFill>
                  <a:schemeClr val="bg1"/>
                </a:solidFill>
              </a:rPr>
              <a:t> i Harmoniju</a:t>
            </a:r>
            <a:r>
              <a:rPr lang="hr-HR" sz="2800" dirty="0">
                <a:solidFill>
                  <a:schemeClr val="bg1"/>
                </a:solidFill>
              </a:rPr>
              <a:t>), zatim kod boga vina </a:t>
            </a:r>
            <a:r>
              <a:rPr lang="hr-HR" sz="2800" b="1" dirty="0" err="1">
                <a:solidFill>
                  <a:schemeClr val="bg1"/>
                </a:solidFill>
              </a:rPr>
              <a:t>Dioniza</a:t>
            </a:r>
            <a:r>
              <a:rPr lang="hr-HR" sz="2800" dirty="0">
                <a:solidFill>
                  <a:schemeClr val="bg1"/>
                </a:solidFill>
              </a:rPr>
              <a:t> (s kojim je imala sina </a:t>
            </a:r>
            <a:r>
              <a:rPr lang="hr-HR" sz="2800" b="1" dirty="0" err="1">
                <a:solidFill>
                  <a:schemeClr val="bg1"/>
                </a:solidFill>
              </a:rPr>
              <a:t>Prijapa</a:t>
            </a:r>
            <a:r>
              <a:rPr lang="hr-HR" sz="2800" dirty="0">
                <a:solidFill>
                  <a:schemeClr val="bg1"/>
                </a:solidFill>
              </a:rPr>
              <a:t>), uz ostale i kod boga </a:t>
            </a:r>
            <a:r>
              <a:rPr lang="hr-HR" sz="2800" b="1" dirty="0">
                <a:solidFill>
                  <a:schemeClr val="bg1"/>
                </a:solidFill>
              </a:rPr>
              <a:t>Hermesa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>
                <a:solidFill>
                  <a:schemeClr val="bg1"/>
                </a:solidFill>
              </a:rPr>
              <a:t>i kod običnih smrtnika, </a:t>
            </a:r>
            <a:r>
              <a:rPr lang="hr-HR" sz="2800" dirty="0" err="1">
                <a:solidFill>
                  <a:schemeClr val="bg1"/>
                </a:solidFill>
              </a:rPr>
              <a:t>dardanskog</a:t>
            </a:r>
            <a:r>
              <a:rPr lang="hr-HR" sz="2800" dirty="0">
                <a:solidFill>
                  <a:schemeClr val="bg1"/>
                </a:solidFill>
              </a:rPr>
              <a:t> kralja </a:t>
            </a:r>
            <a:r>
              <a:rPr lang="hr-HR" sz="2800" b="1" dirty="0" err="1">
                <a:solidFill>
                  <a:schemeClr val="bg1"/>
                </a:solidFill>
              </a:rPr>
              <a:t>Anhiza</a:t>
            </a:r>
            <a:r>
              <a:rPr lang="hr-HR" sz="2800" dirty="0">
                <a:solidFill>
                  <a:schemeClr val="bg1"/>
                </a:solidFill>
              </a:rPr>
              <a:t> (kojem je rodila sina </a:t>
            </a:r>
            <a:r>
              <a:rPr lang="hr-HR" sz="2800" b="1" dirty="0">
                <a:solidFill>
                  <a:schemeClr val="bg1"/>
                </a:solidFill>
              </a:rPr>
              <a:t>Eneju</a:t>
            </a:r>
            <a:r>
              <a:rPr lang="hr-HR" sz="2800" dirty="0">
                <a:solidFill>
                  <a:schemeClr val="bg1"/>
                </a:solidFill>
              </a:rPr>
              <a:t>) i kod lijepog </a:t>
            </a:r>
            <a:r>
              <a:rPr lang="hr-HR" sz="2800" b="1" dirty="0" err="1">
                <a:solidFill>
                  <a:schemeClr val="bg1"/>
                </a:solidFill>
              </a:rPr>
              <a:t>Adonisa</a:t>
            </a:r>
            <a:r>
              <a:rPr lang="hr-HR" sz="2800" dirty="0">
                <a:solidFill>
                  <a:schemeClr val="bg1"/>
                </a:solidFill>
              </a:rPr>
              <a:t>, strastvenog lovca, za kojega je od Zeusa izmolila besmrtnost</a:t>
            </a:r>
          </a:p>
        </p:txBody>
      </p:sp>
    </p:spTree>
    <p:extLst>
      <p:ext uri="{BB962C8B-B14F-4D97-AF65-F5344CB8AC3E}">
        <p14:creationId xmlns:p14="http://schemas.microsoft.com/office/powerpoint/2010/main" val="86416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Eros</a:t>
            </a:r>
            <a:r>
              <a:rPr lang="hr-HR" dirty="0" smtClean="0">
                <a:solidFill>
                  <a:schemeClr val="bg1"/>
                </a:solidFill>
              </a:rPr>
              <a:t> –bog ljubavi, strelice</a:t>
            </a:r>
          </a:p>
          <a:p>
            <a:r>
              <a:rPr lang="hr-HR" b="1" dirty="0" err="1" smtClean="0">
                <a:solidFill>
                  <a:schemeClr val="bg1"/>
                </a:solidFill>
              </a:rPr>
              <a:t>Anteros</a:t>
            </a:r>
            <a:r>
              <a:rPr lang="hr-HR" dirty="0" smtClean="0">
                <a:solidFill>
                  <a:schemeClr val="bg1"/>
                </a:solidFill>
              </a:rPr>
              <a:t> - </a:t>
            </a:r>
            <a:r>
              <a:rPr lang="vi-VN" dirty="0" smtClean="0">
                <a:solidFill>
                  <a:schemeClr val="bg1"/>
                </a:solidFill>
              </a:rPr>
              <a:t>bog je </a:t>
            </a:r>
            <a:r>
              <a:rPr lang="hr-HR" dirty="0" smtClean="0">
                <a:solidFill>
                  <a:schemeClr val="bg1"/>
                </a:solidFill>
              </a:rPr>
              <a:t>uz</a:t>
            </a:r>
            <a:r>
              <a:rPr lang="vi-VN" dirty="0" smtClean="0">
                <a:solidFill>
                  <a:schemeClr val="bg1"/>
                </a:solidFill>
              </a:rPr>
              <a:t>vraćene </a:t>
            </a:r>
            <a:r>
              <a:rPr lang="vi-VN" dirty="0" smtClean="0">
                <a:solidFill>
                  <a:schemeClr val="bg1"/>
                </a:solidFill>
              </a:rPr>
              <a:t>ljubavi, kažnjavao je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vi-VN" dirty="0" smtClean="0">
                <a:solidFill>
                  <a:schemeClr val="bg1"/>
                </a:solidFill>
              </a:rPr>
              <a:t>one koji podcjenjuju ljubav i koji je ne uzvraćaju</a:t>
            </a:r>
            <a:endParaRPr lang="hr-HR" dirty="0" smtClean="0">
              <a:solidFill>
                <a:schemeClr val="bg1"/>
              </a:solidFill>
            </a:endParaRPr>
          </a:p>
          <a:p>
            <a:r>
              <a:rPr lang="hr-HR" b="1" dirty="0" smtClean="0">
                <a:solidFill>
                  <a:schemeClr val="bg1"/>
                </a:solidFill>
              </a:rPr>
              <a:t>Dim</a:t>
            </a:r>
            <a:r>
              <a:rPr lang="hr-HR" dirty="0" smtClean="0">
                <a:solidFill>
                  <a:schemeClr val="bg1"/>
                </a:solidFill>
              </a:rPr>
              <a:t> – “panika/strava”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Fob</a:t>
            </a:r>
            <a:r>
              <a:rPr lang="hr-HR" dirty="0" smtClean="0">
                <a:solidFill>
                  <a:schemeClr val="bg1"/>
                </a:solidFill>
              </a:rPr>
              <a:t> (</a:t>
            </a:r>
            <a:r>
              <a:rPr lang="hr-HR" dirty="0" err="1" smtClean="0">
                <a:solidFill>
                  <a:schemeClr val="bg1"/>
                </a:solidFill>
              </a:rPr>
              <a:t>lat.Timor</a:t>
            </a:r>
            <a:r>
              <a:rPr lang="hr-HR" dirty="0" smtClean="0">
                <a:solidFill>
                  <a:schemeClr val="bg1"/>
                </a:solidFill>
              </a:rPr>
              <a:t>)-</a:t>
            </a:r>
            <a:r>
              <a:rPr lang="hr-HR" dirty="0" smtClean="0"/>
              <a:t> </a:t>
            </a:r>
            <a:r>
              <a:rPr lang="hr-HR" dirty="0" smtClean="0">
                <a:solidFill>
                  <a:schemeClr val="bg1"/>
                </a:solidFill>
              </a:rPr>
              <a:t>u grčkoj mitologiji personifikacija je straha i užasa, a zajedno sa svojim bratom Dimom (</a:t>
            </a:r>
            <a:r>
              <a:rPr lang="hr-HR" dirty="0" err="1" smtClean="0">
                <a:solidFill>
                  <a:schemeClr val="bg1"/>
                </a:solidFill>
              </a:rPr>
              <a:t>Deimos</a:t>
            </a:r>
            <a:r>
              <a:rPr lang="hr-HR" dirty="0" smtClean="0">
                <a:solidFill>
                  <a:schemeClr val="bg1"/>
                </a:solidFill>
              </a:rPr>
              <a:t>) vjerna pratnja svome ocu, bogu </a:t>
            </a:r>
            <a:r>
              <a:rPr lang="hr-HR" dirty="0" err="1" smtClean="0">
                <a:solidFill>
                  <a:schemeClr val="bg1"/>
                </a:solidFill>
              </a:rPr>
              <a:t>Aresu</a:t>
            </a:r>
            <a:endParaRPr lang="hr-HR" dirty="0" smtClean="0">
              <a:solidFill>
                <a:schemeClr val="bg1"/>
              </a:solidFill>
            </a:endParaRPr>
          </a:p>
          <a:p>
            <a:r>
              <a:rPr lang="hr-HR" b="1" dirty="0" smtClean="0">
                <a:solidFill>
                  <a:schemeClr val="bg1"/>
                </a:solidFill>
              </a:rPr>
              <a:t>Harmonija </a:t>
            </a:r>
            <a:r>
              <a:rPr lang="hr-HR" dirty="0" smtClean="0">
                <a:solidFill>
                  <a:schemeClr val="bg1"/>
                </a:solidFill>
              </a:rPr>
              <a:t>- zbog skladna braka s </a:t>
            </a:r>
            <a:r>
              <a:rPr lang="hr-HR" dirty="0" err="1" smtClean="0">
                <a:solidFill>
                  <a:schemeClr val="bg1"/>
                </a:solidFill>
              </a:rPr>
              <a:t>Kadmom</a:t>
            </a:r>
            <a:r>
              <a:rPr lang="hr-HR" dirty="0" smtClean="0">
                <a:solidFill>
                  <a:schemeClr val="bg1"/>
                </a:solidFill>
              </a:rPr>
              <a:t> oličenje sloge i reda </a:t>
            </a:r>
          </a:p>
          <a:p>
            <a:r>
              <a:rPr lang="hr-HR" b="1" dirty="0" err="1" smtClean="0">
                <a:solidFill>
                  <a:schemeClr val="bg1"/>
                </a:solidFill>
              </a:rPr>
              <a:t>Prijap</a:t>
            </a:r>
            <a:r>
              <a:rPr lang="hr-HR" dirty="0" smtClean="0">
                <a:solidFill>
                  <a:schemeClr val="bg1"/>
                </a:solidFill>
              </a:rPr>
              <a:t> – rustikalni bog plodnosti (veliki falus)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Hermafrodit</a:t>
            </a:r>
            <a:r>
              <a:rPr lang="hr-HR" dirty="0" smtClean="0">
                <a:solidFill>
                  <a:schemeClr val="bg1"/>
                </a:solidFill>
              </a:rPr>
              <a:t> – polu žena-polu muškarac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Eneja</a:t>
            </a:r>
            <a:r>
              <a:rPr lang="hr-HR" dirty="0" smtClean="0">
                <a:solidFill>
                  <a:schemeClr val="bg1"/>
                </a:solidFill>
              </a:rPr>
              <a:t> – praotac Rimljana, trojanski junak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DJECA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TROJANSKI RAT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4211960" y="404664"/>
            <a:ext cx="4496176" cy="6336704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od njezinih upletanja u veće događaje iz svijeta mitova, najdalekosežnije je posljedice imala njena naklonost prema sinu trojanskog kralja Prijama, mladom </a:t>
            </a:r>
            <a:r>
              <a:rPr lang="hr-HR" dirty="0" err="1" smtClean="0">
                <a:solidFill>
                  <a:schemeClr val="bg1"/>
                </a:solidFill>
              </a:rPr>
              <a:t>Parisu</a:t>
            </a:r>
            <a:endParaRPr lang="hr-HR" dirty="0" smtClean="0">
              <a:solidFill>
                <a:schemeClr val="bg1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</a:rPr>
              <a:t>kao nagradu za to što joj je u sporu s boginjama </a:t>
            </a:r>
            <a:r>
              <a:rPr lang="hr-HR" dirty="0" err="1" smtClean="0">
                <a:solidFill>
                  <a:schemeClr val="bg1"/>
                </a:solidFill>
              </a:rPr>
              <a:t>Herom</a:t>
            </a:r>
            <a:r>
              <a:rPr lang="hr-HR" dirty="0" smtClean="0">
                <a:solidFill>
                  <a:schemeClr val="bg1"/>
                </a:solidFill>
              </a:rPr>
              <a:t> i Atenom dao prvenstvo u ljepoti, obećala mu je najljepšu od svih smrtnih žena 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ta žena, po nepodijeljenom mišljenju bogova i ljudi, bila je Helena iz </a:t>
            </a:r>
            <a:r>
              <a:rPr lang="hr-HR" dirty="0" err="1" smtClean="0">
                <a:solidFill>
                  <a:schemeClr val="bg1"/>
                </a:solidFill>
              </a:rPr>
              <a:t>Arga</a:t>
            </a:r>
            <a:r>
              <a:rPr lang="hr-HR" dirty="0" smtClean="0">
                <a:solidFill>
                  <a:schemeClr val="bg1"/>
                </a:solidFill>
              </a:rPr>
              <a:t>, žena spartanskog kralja </a:t>
            </a:r>
            <a:r>
              <a:rPr lang="hr-HR" dirty="0" err="1" smtClean="0">
                <a:solidFill>
                  <a:schemeClr val="bg1"/>
                </a:solidFill>
              </a:rPr>
              <a:t>Menelaja</a:t>
            </a:r>
            <a:r>
              <a:rPr lang="hr-HR" dirty="0" smtClean="0">
                <a:solidFill>
                  <a:schemeClr val="bg1"/>
                </a:solidFill>
              </a:rPr>
              <a:t>.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Afrodita je pomogla </a:t>
            </a:r>
            <a:r>
              <a:rPr lang="hr-HR" dirty="0" err="1" smtClean="0">
                <a:solidFill>
                  <a:schemeClr val="bg1"/>
                </a:solidFill>
              </a:rPr>
              <a:t>Parisu</a:t>
            </a:r>
            <a:r>
              <a:rPr lang="hr-HR" dirty="0" smtClean="0">
                <a:solidFill>
                  <a:schemeClr val="bg1"/>
                </a:solidFill>
              </a:rPr>
              <a:t> da odvede Helenu u Troju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6" name="Rezervirano mjesto sadržaja 5" descr="http://upload.wikimedia.org/wikipedia/commons/thumb/2/2b/Gavin_Hamilton_001.jpg/220px-Gavin_Hamilton_001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628800"/>
            <a:ext cx="3272259" cy="38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err="1" smtClean="0">
                <a:solidFill>
                  <a:schemeClr val="bg1"/>
                </a:solidFill>
              </a:rPr>
              <a:t>Menelaj</a:t>
            </a:r>
            <a:r>
              <a:rPr lang="hr-HR" dirty="0" smtClean="0">
                <a:solidFill>
                  <a:schemeClr val="bg1"/>
                </a:solidFill>
              </a:rPr>
              <a:t> se nije htio odreći svoje žene i tražio je da mu se vrati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budući da je </a:t>
            </a:r>
            <a:r>
              <a:rPr lang="hr-HR" b="1" dirty="0" err="1" smtClean="0">
                <a:solidFill>
                  <a:schemeClr val="bg1"/>
                </a:solidFill>
              </a:rPr>
              <a:t>Paris</a:t>
            </a:r>
            <a:r>
              <a:rPr lang="hr-HR" b="1" dirty="0" smtClean="0">
                <a:solidFill>
                  <a:schemeClr val="bg1"/>
                </a:solidFill>
              </a:rPr>
              <a:t> </a:t>
            </a:r>
            <a:r>
              <a:rPr lang="hr-HR" dirty="0" smtClean="0">
                <a:solidFill>
                  <a:schemeClr val="bg1"/>
                </a:solidFill>
              </a:rPr>
              <a:t>to odbio, </a:t>
            </a:r>
            <a:r>
              <a:rPr lang="hr-HR" dirty="0" err="1" smtClean="0">
                <a:solidFill>
                  <a:schemeClr val="bg1"/>
                </a:solidFill>
              </a:rPr>
              <a:t>Menelaj</a:t>
            </a:r>
            <a:r>
              <a:rPr lang="hr-HR" dirty="0" smtClean="0">
                <a:solidFill>
                  <a:schemeClr val="bg1"/>
                </a:solidFill>
              </a:rPr>
              <a:t> je uz pomoć svog brata </a:t>
            </a:r>
            <a:r>
              <a:rPr lang="hr-HR" b="1" dirty="0" err="1" smtClean="0">
                <a:solidFill>
                  <a:schemeClr val="bg1"/>
                </a:solidFill>
              </a:rPr>
              <a:t>Agamemnona</a:t>
            </a:r>
            <a:r>
              <a:rPr lang="hr-HR" dirty="0" smtClean="0">
                <a:solidFill>
                  <a:schemeClr val="bg1"/>
                </a:solidFill>
              </a:rPr>
              <a:t>, moćnog mikenskog kralja, podigao sve ahejske kraljeve u kazneni pohod protiv Troje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pod </a:t>
            </a:r>
            <a:r>
              <a:rPr lang="hr-HR" dirty="0" err="1" smtClean="0">
                <a:solidFill>
                  <a:schemeClr val="bg1"/>
                </a:solidFill>
              </a:rPr>
              <a:t>Agamemnonovim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vođstvom</a:t>
            </a:r>
            <a:r>
              <a:rPr lang="hr-HR" dirty="0" smtClean="0">
                <a:solidFill>
                  <a:schemeClr val="bg1"/>
                </a:solidFill>
              </a:rPr>
              <a:t> otplovilo je sto tisuća </a:t>
            </a:r>
            <a:r>
              <a:rPr lang="hr-HR" dirty="0" err="1" smtClean="0">
                <a:solidFill>
                  <a:schemeClr val="bg1"/>
                </a:solidFill>
              </a:rPr>
              <a:t>Ahejaca</a:t>
            </a:r>
            <a:r>
              <a:rPr lang="hr-HR" dirty="0" smtClean="0">
                <a:solidFill>
                  <a:schemeClr val="bg1"/>
                </a:solidFill>
              </a:rPr>
              <a:t> preko mora i napalo Troju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Afrodita je, naravno, pomagala Trojancima, ali borba nije bila njezina jača strana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bilo je, na primjer, dovoljno da je okrzne koplje ahejskog vojskovođe </a:t>
            </a:r>
            <a:r>
              <a:rPr lang="hr-HR" dirty="0" err="1" smtClean="0">
                <a:solidFill>
                  <a:schemeClr val="bg1"/>
                </a:solidFill>
              </a:rPr>
              <a:t>Diomeda</a:t>
            </a:r>
            <a:r>
              <a:rPr lang="hr-HR" dirty="0" smtClean="0">
                <a:solidFill>
                  <a:schemeClr val="bg1"/>
                </a:solidFill>
              </a:rPr>
              <a:t> pa da plačući uzmakne s bojišta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u strašnom desetogodišnjem ratu, u kojem su sudjelovali svi tadašnji junaci i gotovo svi bogovi, </a:t>
            </a:r>
            <a:r>
              <a:rPr lang="hr-HR" dirty="0" err="1" smtClean="0">
                <a:solidFill>
                  <a:schemeClr val="bg1"/>
                </a:solidFill>
              </a:rPr>
              <a:t>Paris</a:t>
            </a:r>
            <a:r>
              <a:rPr lang="hr-HR" dirty="0" smtClean="0">
                <a:solidFill>
                  <a:schemeClr val="bg1"/>
                </a:solidFill>
              </a:rPr>
              <a:t> je na kraju poginuo, a nakon njegove smrti pala je i Troja</a:t>
            </a:r>
          </a:p>
          <a:p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BOŽICA LJUBAVI KAO RATNICA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84</TotalTime>
  <Words>655</Words>
  <Application>Microsoft Office PowerPoint</Application>
  <PresentationFormat>Prikaz na zaslonu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Constantia</vt:lpstr>
      <vt:lpstr>Times New Roman</vt:lpstr>
      <vt:lpstr>Wingdings 2</vt:lpstr>
      <vt:lpstr>Papir</vt:lpstr>
      <vt:lpstr>AFRODITA/VENERA</vt:lpstr>
      <vt:lpstr>PORIJEKLO IMENA</vt:lpstr>
      <vt:lpstr>ROĐENJE</vt:lpstr>
      <vt:lpstr>VLAST</vt:lpstr>
      <vt:lpstr>LJUBAVI BOŽICE LJUBAVI</vt:lpstr>
      <vt:lpstr>PowerPointova prezentacija</vt:lpstr>
      <vt:lpstr>DJECA</vt:lpstr>
      <vt:lpstr>TROJANSKI RAT</vt:lpstr>
      <vt:lpstr>BOŽICA LJUBAVI KAO RATNICA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AFRODITA/VENERA</dc:title>
  <dc:creator>Barbara i Franz</dc:creator>
  <cp:lastModifiedBy>Barbara</cp:lastModifiedBy>
  <cp:revision>9</cp:revision>
  <dcterms:created xsi:type="dcterms:W3CDTF">2013-03-11T08:43:16Z</dcterms:created>
  <dcterms:modified xsi:type="dcterms:W3CDTF">2016-02-01T12:48:13Z</dcterms:modified>
</cp:coreProperties>
</file>